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88" r:id="rId7"/>
    <p:sldId id="262" r:id="rId8"/>
    <p:sldId id="264" r:id="rId9"/>
    <p:sldId id="265" r:id="rId10"/>
    <p:sldId id="266" r:id="rId11"/>
    <p:sldId id="286" r:id="rId12"/>
    <p:sldId id="268" r:id="rId13"/>
    <p:sldId id="287" r:id="rId14"/>
    <p:sldId id="274" r:id="rId15"/>
    <p:sldId id="275" r:id="rId16"/>
    <p:sldId id="272" r:id="rId17"/>
    <p:sldId id="273" r:id="rId18"/>
    <p:sldId id="276" r:id="rId19"/>
    <p:sldId id="289" r:id="rId20"/>
    <p:sldId id="278" r:id="rId21"/>
    <p:sldId id="279" r:id="rId22"/>
    <p:sldId id="280" r:id="rId23"/>
    <p:sldId id="281" r:id="rId24"/>
    <p:sldId id="282" r:id="rId25"/>
    <p:sldId id="283" r:id="rId26"/>
    <p:sldId id="290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D60DB-1E00-4882-B8D1-4C231B35833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B0A4E-10C1-453B-BD85-17A153EFE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0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1E830E-D0FC-40A2-9ECB-8CBC0576E931}" type="slidenum">
              <a:rPr lang="en-US" altLang="vi-VN"/>
              <a:pPr>
                <a:spcBef>
                  <a:spcPct val="0"/>
                </a:spcBef>
              </a:pPr>
              <a:t>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005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DAFBDD-7319-442B-9C58-CB24D7D9A28D}" type="slidenum">
              <a:rPr lang="en-US" altLang="vi-VN"/>
              <a:pPr algn="r" eaLnBrk="1" hangingPunct="1">
                <a:spcBef>
                  <a:spcPct val="0"/>
                </a:spcBef>
              </a:pPr>
              <a:t>10</a:t>
            </a:fld>
            <a:endParaRPr lang="en-US" altLang="vi-VN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9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796AD2-9AEC-4B3D-854E-28F3791F3F63}" type="slidenum">
              <a:rPr lang="en-US" altLang="en-US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58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4FFF3E-B50A-492D-AB77-CC0795D99C0E}" type="slidenum">
              <a:rPr lang="en-US" altLang="en-US"/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9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F93D5F-7895-4509-B407-6D41FEEE81B5}" type="slidenum">
              <a:rPr lang="en-US" altLang="en-US"/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37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59ADA7-3174-4698-BB1A-2962C0E46370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36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445E45-878E-4D8A-83DF-42C8F14ADD00}" type="slidenum">
              <a:rPr lang="en-US" altLang="vi-VN"/>
              <a:pPr>
                <a:spcBef>
                  <a:spcPct val="0"/>
                </a:spcBef>
              </a:pPr>
              <a:t>21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762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2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6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5866D-3C7D-428F-BA75-006031B16A8D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856F8-9AEE-427A-9CF9-34C7E500C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83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3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1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8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0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0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4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837CD-BF0A-4CDC-88FD-C223E30201A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63AA1-E8E9-4692-9E6D-FF19809B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http://images.vietnamnet.vn/dataimages/200710/original/images1423938_luNA.jpg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vietnamnet.vn/dataimages/200710/original/images1423938_luN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http://phanchautrinhdanang.com/BAIVO2006/BaoDanang2.jpg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2.jpeg"/><Relationship Id="rId9" Type="http://schemas.openxmlformats.org/officeDocument/2006/relationships/hyperlink" Target="http://diendan.edu.net.vn/photos/baoso6/images/292694/original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http://www.khuyennongvn.gov.vn/anh/rausach2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3"/>
          <p:cNvSpPr>
            <a:spLocks noChangeArrowheads="1" noChangeShapeType="1" noTextEdit="1"/>
          </p:cNvSpPr>
          <p:nvPr/>
        </p:nvSpPr>
        <p:spPr bwMode="auto">
          <a:xfrm>
            <a:off x="3657600" y="2895600"/>
            <a:ext cx="4933950" cy="1887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 HẬU.</a:t>
            </a:r>
          </a:p>
        </p:txBody>
      </p:sp>
      <p:sp>
        <p:nvSpPr>
          <p:cNvPr id="3075" name="WordArt 20"/>
          <p:cNvSpPr>
            <a:spLocks noChangeArrowheads="1" noChangeShapeType="1" noTextEdit="1"/>
          </p:cNvSpPr>
          <p:nvPr/>
        </p:nvSpPr>
        <p:spPr bwMode="auto">
          <a:xfrm>
            <a:off x="4343400" y="1600200"/>
            <a:ext cx="3200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Địa lí</a:t>
            </a:r>
          </a:p>
        </p:txBody>
      </p:sp>
      <p:pic>
        <p:nvPicPr>
          <p:cNvPr id="3076" name="Picture 10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143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486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0840">
            <a:off x="1444626" y="-30163"/>
            <a:ext cx="17192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9148763" y="142875"/>
            <a:ext cx="1676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1394620" y="5415757"/>
            <a:ext cx="1684337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079707" y="5488782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AutoShape 22"/>
          <p:cNvSpPr>
            <a:spLocks noChangeArrowheads="1"/>
          </p:cNvSpPr>
          <p:nvPr/>
        </p:nvSpPr>
        <p:spPr bwMode="auto">
          <a:xfrm>
            <a:off x="3124201" y="20574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  <p:pic>
        <p:nvPicPr>
          <p:cNvPr id="3084" name="Picture 15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38"/>
          <p:cNvSpPr>
            <a:spLocks noChangeArrowheads="1" noChangeShapeType="1" noTextEdit="1"/>
          </p:cNvSpPr>
          <p:nvPr/>
        </p:nvSpPr>
        <p:spPr bwMode="auto">
          <a:xfrm>
            <a:off x="2947988" y="414338"/>
            <a:ext cx="64135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MẦU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AutoShape 22"/>
          <p:cNvSpPr>
            <a:spLocks noChangeArrowheads="1"/>
          </p:cNvSpPr>
          <p:nvPr/>
        </p:nvSpPr>
        <p:spPr bwMode="auto">
          <a:xfrm>
            <a:off x="8458201" y="47244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  <p:sp>
        <p:nvSpPr>
          <p:cNvPr id="3087" name="AutoShape 21"/>
          <p:cNvSpPr>
            <a:spLocks noChangeArrowheads="1"/>
          </p:cNvSpPr>
          <p:nvPr/>
        </p:nvSpPr>
        <p:spPr bwMode="auto">
          <a:xfrm>
            <a:off x="2895601" y="44958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  <p:sp>
        <p:nvSpPr>
          <p:cNvPr id="3088" name="AutoShape 21"/>
          <p:cNvSpPr>
            <a:spLocks noChangeArrowheads="1"/>
          </p:cNvSpPr>
          <p:nvPr/>
        </p:nvSpPr>
        <p:spPr bwMode="auto">
          <a:xfrm>
            <a:off x="8229601" y="21336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4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6781800" y="1676400"/>
          <a:ext cx="3886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676400"/>
                        <a:ext cx="3886200" cy="45720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6702426" y="6334126"/>
            <a:ext cx="3946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8000"/>
                </a:solidFill>
                <a:latin typeface="Times New Roman" panose="02020603050405020304" pitchFamily="18" charset="0"/>
              </a:rPr>
              <a:t>Hình 1: Lược đồ khí hậu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676400" y="1252539"/>
            <a:ext cx="4953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ta có khí hậu nhiệt đới gió mùa</a:t>
            </a:r>
            <a:endParaRPr lang="vi-VN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0" y="5873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 Box 13"/>
          <p:cNvSpPr txBox="1">
            <a:spLocks noChangeArrowheads="1"/>
          </p:cNvSpPr>
          <p:nvPr/>
        </p:nvSpPr>
        <p:spPr bwMode="auto">
          <a:xfrm>
            <a:off x="1524000" y="5397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524000" y="4495800"/>
            <a:ext cx="5181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đặc điểm chính của khí hậu nhiệt đới gió mùa.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1524000" y="2209800"/>
            <a:ext cx="525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năm nước ta có mấy mùa gió chính? 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524000" y="3124200"/>
            <a:ext cx="5181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 nước ta có hai mùa gió chính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 Đông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 và Tây </a:t>
            </a:r>
            <a:r>
              <a:rPr lang="vi-VN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524000" y="5484814"/>
            <a:ext cx="5181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 chính của khí hậu nhiệt đới gió mùa: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cao, gió và mưa thay đổi theo mùa.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63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/>
      <p:bldP spid="49164" grpId="0"/>
      <p:bldP spid="491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524000" y="22542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0" y="928689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524000" y="1778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giữa các miền có sự khác nhau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24000" y="2474914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557338" y="3465514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18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600200" y="0"/>
          <a:ext cx="4648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17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0"/>
                        <a:ext cx="4648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800600" y="24384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202778" name="AutoShape 26"/>
          <p:cNvSpPr>
            <a:spLocks noChangeArrowheads="1"/>
          </p:cNvSpPr>
          <p:nvPr/>
        </p:nvSpPr>
        <p:spPr bwMode="auto">
          <a:xfrm>
            <a:off x="4648200" y="2590800"/>
            <a:ext cx="2971800" cy="533400"/>
          </a:xfrm>
          <a:prstGeom prst="wedgeRectCallout">
            <a:avLst>
              <a:gd name="adj1" fmla="val -69819"/>
              <a:gd name="adj2" fmla="val 8928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núi Bạch Mã</a:t>
            </a:r>
          </a:p>
        </p:txBody>
      </p:sp>
      <p:sp>
        <p:nvSpPr>
          <p:cNvPr id="195600" name="Freeform 16"/>
          <p:cNvSpPr>
            <a:spLocks/>
          </p:cNvSpPr>
          <p:nvPr/>
        </p:nvSpPr>
        <p:spPr bwMode="auto">
          <a:xfrm>
            <a:off x="3581400" y="3352800"/>
            <a:ext cx="381000" cy="76200"/>
          </a:xfrm>
          <a:custGeom>
            <a:avLst/>
            <a:gdLst>
              <a:gd name="T0" fmla="*/ 0 w 147"/>
              <a:gd name="T1" fmla="*/ 2147483646 h 27"/>
              <a:gd name="T2" fmla="*/ 2147483646 w 147"/>
              <a:gd name="T3" fmla="*/ 0 h 27"/>
              <a:gd name="T4" fmla="*/ 0 60000 65536"/>
              <a:gd name="T5" fmla="*/ 0 60000 65536"/>
              <a:gd name="T6" fmla="*/ 0 w 147"/>
              <a:gd name="T7" fmla="*/ 0 h 27"/>
              <a:gd name="T8" fmla="*/ 147 w 147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" h="27">
                <a:moveTo>
                  <a:pt x="0" y="27"/>
                </a:moveTo>
                <a:cubicBezTo>
                  <a:pt x="48" y="11"/>
                  <a:pt x="96" y="0"/>
                  <a:pt x="147" y="0"/>
                </a:cubicBezTo>
              </a:path>
            </a:pathLst>
          </a:custGeom>
          <a:noFill/>
          <a:ln w="635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70625" y="762000"/>
            <a:ext cx="4419600" cy="1371600"/>
          </a:xfrm>
        </p:spPr>
        <p:txBody>
          <a:bodyPr/>
          <a:lstStyle/>
          <a:p>
            <a:pPr algn="l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chỉ trên lược đồ dãy núi Bạch Mã.</a:t>
            </a:r>
            <a:b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24600" y="3778250"/>
            <a:ext cx="434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Nhận xét vị trí của dãy núi Bạch Mã. </a:t>
            </a:r>
            <a:endParaRPr lang="en-US" altLang="vi-VN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8" grpId="0" animBg="1"/>
      <p:bldP spid="202778" grpId="1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91001" y="533400"/>
            <a:ext cx="3694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524000" y="762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0" y="1752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giữa các miền có sự khác nhau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24000" y="2793999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0" y="715964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PhotoImpact" r:id="rId7" imgW="7352381" imgH="9523810" progId="PI3.Image">
                  <p:embed/>
                </p:oleObj>
              </mc:Choice>
              <mc:Fallback>
                <p:oleObj name="PhotoImpact" r:id="rId7" imgW="7352381" imgH="9523810" progId="PI3.Image">
                  <p:embed/>
                  <p:pic>
                    <p:nvPicPr>
                      <p:cNvPr id="2560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3" name="Picture 5" descr="rut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41559" r="-18311" b="34465"/>
          <a:stretch>
            <a:fillRect/>
          </a:stretch>
        </p:blipFill>
        <p:spPr bwMode="auto">
          <a:xfrm rot="13466232">
            <a:off x="6934200" y="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rut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41559" r="-18311" b="34465"/>
          <a:stretch>
            <a:fillRect/>
          </a:stretch>
        </p:blipFill>
        <p:spPr bwMode="auto">
          <a:xfrm rot="13466232">
            <a:off x="7467600" y="2286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rut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41559" r="-18311" b="34465"/>
          <a:stretch>
            <a:fillRect/>
          </a:stretch>
        </p:blipFill>
        <p:spPr bwMode="auto">
          <a:xfrm rot="13466232">
            <a:off x="7086600" y="18288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muiten_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954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740" flipH="1">
            <a:off x="7391400" y="17526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muiten_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478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740" flipH="1">
            <a:off x="7543800" y="19050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1524000" y="112713"/>
            <a:ext cx="3810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miền Bắc, ứng với hai mùa gió là mùa hạ và mùa đông. </a:t>
            </a:r>
            <a:b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Mùa hạ trời nóng và có nhiều mưa. </a:t>
            </a:r>
            <a:b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Mùa đông lạnh và ít mưa. </a:t>
            </a:r>
            <a:b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Giữa hai mùa là những thời kỳ chuyển tiếp, quen gọi là mùa xuân và mùa thu.</a:t>
            </a:r>
            <a:b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Mùa xuân có mưa phùn ẩm ướt; mùa thu trời se lạnh, khô hanh.</a:t>
            </a:r>
          </a:p>
        </p:txBody>
      </p:sp>
      <p:sp>
        <p:nvSpPr>
          <p:cNvPr id="2561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24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hotoImpact" r:id="rId7" imgW="7352381" imgH="9523810" progId="PI3.Image">
                  <p:embed/>
                </p:oleObj>
              </mc:Choice>
              <mc:Fallback>
                <p:oleObj name="PhotoImpact" r:id="rId7" imgW="7352381" imgH="9523810" progId="PI3.Image">
                  <p:embed/>
                  <p:pic>
                    <p:nvPicPr>
                      <p:cNvPr id="276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Picture 5" descr="rut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41559" r="-18311" b="34465"/>
          <a:stretch>
            <a:fillRect/>
          </a:stretch>
        </p:blipFill>
        <p:spPr bwMode="auto">
          <a:xfrm rot="13466232">
            <a:off x="8610600" y="39624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rut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41559" r="-18311" b="34465"/>
          <a:stretch>
            <a:fillRect/>
          </a:stretch>
        </p:blipFill>
        <p:spPr bwMode="auto">
          <a:xfrm rot="13466232">
            <a:off x="8382000" y="33528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475414"/>
            <a:ext cx="6858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816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484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626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muiten_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8458200" y="50292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1524000" y="103188"/>
            <a:ext cx="38100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miền nam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nóng quanh năm, chỉ có mùa mưa và mùa khô. </a:t>
            </a:r>
            <a:b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Mùa mưa thường có mưa rào.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 hầu như không mưa, ban ngày nắng chói chang, ban đêm dịu mát hơn.</a:t>
            </a:r>
          </a:p>
        </p:txBody>
      </p:sp>
      <p:sp>
        <p:nvSpPr>
          <p:cNvPr id="27661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62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bảng số liệu, hãy nhận xét về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chênh lệch nhiệt độ trung bình giữa tháng 1 và tháng 7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Hà Nội và Thành phố Hồ Chí Minh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944565"/>
              </p:ext>
            </p:extLst>
          </p:nvPr>
        </p:nvGraphicFramePr>
        <p:xfrm>
          <a:off x="1651000" y="1752601"/>
          <a:ext cx="8864600" cy="3854450"/>
        </p:xfrm>
        <a:graphic>
          <a:graphicData uri="http://schemas.openxmlformats.org/drawingml/2006/table">
            <a:tbl>
              <a:tblPr/>
              <a:tblGrid>
                <a:gridCol w="2953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Hà Nội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TP.Hồ Chí Minh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1" name="Rectangle 27"/>
          <p:cNvSpPr>
            <a:spLocks noChangeArrowheads="1"/>
          </p:cNvSpPr>
          <p:nvPr/>
        </p:nvSpPr>
        <p:spPr bwMode="auto">
          <a:xfrm>
            <a:off x="1524000" y="5865814"/>
            <a:ext cx="9067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nhiệt độ của Hà Nội và TP.Hồ Chí Minh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32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0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5373688" y="0"/>
          <a:ext cx="52943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PhotoImpact" r:id="rId5" imgW="7352381" imgH="9523810" progId="PI3.Image">
                  <p:embed/>
                </p:oleObj>
              </mc:Choice>
              <mc:Fallback>
                <p:oleObj name="PhotoImpact" r:id="rId5" imgW="7352381" imgH="9523810" progId="PI3.Image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0"/>
                        <a:ext cx="5294312" cy="68580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" name="Picture 4" descr="muiten_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6858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6629400" y="838200"/>
            <a:ext cx="685800" cy="6858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7086600" y="5562600"/>
            <a:ext cx="685800" cy="685800"/>
          </a:xfrm>
          <a:prstGeom prst="ellips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524000" y="1"/>
            <a:ext cx="38100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524000" y="25146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524000" y="2362200"/>
            <a:ext cx="3733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 Nhiệt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ộ trung b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nh vào tháng 1 của Hà Nội thấp 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 nhiều so với của Thành phố Hồ Chí Minh.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 Nhiệt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ộ trung b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nh vào th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ng 7 của Hà Nội và Thành phố Hồ Chí Minh gần bằng nhau.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38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44038" grpId="0" animBg="1"/>
      <p:bldP spid="573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19177"/>
              </p:ext>
            </p:extLst>
          </p:nvPr>
        </p:nvGraphicFramePr>
        <p:xfrm>
          <a:off x="1647825" y="115889"/>
          <a:ext cx="8915400" cy="2752726"/>
        </p:xfrm>
        <a:graphic>
          <a:graphicData uri="http://schemas.openxmlformats.org/drawingml/2006/table">
            <a:tbl>
              <a:tblPr/>
              <a:tblGrid>
                <a:gridCol w="297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28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57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7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Hà Nội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TP.Hồ Chí Minh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1524000" y="2895601"/>
            <a:ext cx="91440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0" b="1">
                <a:solidFill>
                  <a:srgbClr val="0000FF"/>
                </a:solidFill>
                <a:latin typeface="Times New Roman"/>
              </a:rPr>
              <a:t>+ Vào khoảng tháng 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, ở miền Bắc có gió mùa 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ông bắc tạo </a:t>
            </a:r>
            <a:r>
              <a:rPr lang="en-US" sz="2800" b="1" err="1">
                <a:solidFill>
                  <a:srgbClr val="0000FF"/>
                </a:solidFill>
                <a:latin typeface="Times New Roman"/>
              </a:rPr>
              <a:t>ra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 khí hậu mùa 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ông, trời lạnh, ít m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0" b="1">
                <a:solidFill>
                  <a:srgbClr val="0000FF"/>
                </a:solidFill>
                <a:latin typeface="Times New Roman"/>
              </a:rPr>
              <a:t>+ Vào khoảng tháng 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7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, ở miền Bắc có gió mùa 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ông </a:t>
            </a:r>
            <a:r>
              <a:rPr lang="en-US" sz="2800" b="1" err="1">
                <a:solidFill>
                  <a:srgbClr val="0000FF"/>
                </a:solidFill>
                <a:latin typeface="Times New Roman"/>
              </a:rPr>
              <a:t>nam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 tạo </a:t>
            </a:r>
            <a:r>
              <a:rPr lang="en-US" sz="2800" b="1" err="1">
                <a:solidFill>
                  <a:srgbClr val="0000FF"/>
                </a:solidFill>
                <a:latin typeface="Times New Roman"/>
              </a:rPr>
              <a:t>ra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 khí hậu mùa hạ, trời nóng và nhiều m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0" b="1">
                <a:solidFill>
                  <a:srgbClr val="0000FF"/>
                </a:solidFill>
                <a:latin typeface="Times New Roman"/>
              </a:rPr>
              <a:t>+ ở miền Nam vào khoảng tháng 1 có gió 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đ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ông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nam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, tháng 7 có gió tây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nam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, khí hậu nóng </a:t>
            </a:r>
            <a:r>
              <a:rPr lang="en-US" sz="2800" b="1" err="1">
                <a:solidFill>
                  <a:srgbClr val="0000FF"/>
                </a:solidFill>
                <a:latin typeface="Times New Roman"/>
              </a:rPr>
              <a:t>quanh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 n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ă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m, có một mùa m</a:t>
            </a:r>
            <a:r>
              <a:rPr lang="vi-VN" sz="2800" b="1">
                <a:solidFill>
                  <a:srgbClr val="0000FF"/>
                </a:solidFill>
                <a:latin typeface="Times New Roman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Times New Roman"/>
              </a:rPr>
              <a:t>a và một mùa khô.</a:t>
            </a:r>
            <a:endParaRPr lang="en-US" sz="2800" b="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29723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29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91001" y="533400"/>
            <a:ext cx="3694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524000" y="7620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0" y="176688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giữa các miền có sự khác nhau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24000" y="2768487"/>
            <a:ext cx="9144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524000" y="4430486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khí hậu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24000" y="5264331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ảnh hưởng của khí hậu đối với đời sống và sản xuất của nhân dân ta?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0" y="5873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524000" y="2667000"/>
            <a:ext cx="891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loại khoáng sản của nước ta và cho biết chúng có ở đâu?</a:t>
            </a:r>
          </a:p>
        </p:txBody>
      </p:sp>
      <p:sp>
        <p:nvSpPr>
          <p:cNvPr id="4099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24000" y="8572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1981201" y="1676401"/>
            <a:ext cx="3068471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41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524000" y="152400"/>
            <a:ext cx="9144000" cy="698500"/>
          </a:xfrm>
        </p:spPr>
        <p:txBody>
          <a:bodyPr/>
          <a:lstStyle/>
          <a:p>
            <a:pPr eaLnBrk="1" hangingPunct="1"/>
            <a:r>
              <a:rPr lang="en-US" alt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khí hậu tới đời sống sản xuất của con người.</a:t>
            </a:r>
          </a:p>
        </p:txBody>
      </p:sp>
      <p:pic>
        <p:nvPicPr>
          <p:cNvPr id="216077" name="Picture 13" descr="small_1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990600"/>
            <a:ext cx="4229100" cy="2743200"/>
          </a:xfr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7416" name="Picture 8" descr="han%20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Canh ruong han han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http://phanchautrinhdanang.com/BAIVO2006/BaoDanang2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819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http://images.vietnamnet.vn/dataimages/200710/original/images1423938_luNA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4" name="Picture 10" descr="DSCN1279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19489"/>
            <a:ext cx="2971800" cy="3335337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1" name="Picture 17" descr="Lu-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5676"/>
            <a:ext cx="3200400" cy="3363913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84" name="Picture 20" descr="lu-lut-mien-tru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2971800" cy="3352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duocm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550"/>
            <a:ext cx="4495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9496573772e6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68714"/>
            <a:ext cx="4419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 descr="1136343458531_ch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68714"/>
            <a:ext cx="41148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67" name="Picture 19" descr="http://www.khuyennongvn.gov.vn/anh/rausach2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6550"/>
            <a:ext cx="4114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h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8600"/>
            <a:ext cx="4267200" cy="3206750"/>
          </a:xfrm>
        </p:spPr>
      </p:pic>
      <p:pic>
        <p:nvPicPr>
          <p:cNvPr id="4" name="Picture 3" descr="th (4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343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h (26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1751177_952603424806343_1406896946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8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 (5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3859214"/>
            <a:ext cx="4119562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ận-hậu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5575"/>
            <a:ext cx="4283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ng-suat-245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6" y="152400"/>
            <a:ext cx="41878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qua-nhan-ttle-bb-baaadDjNz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1" y="3857625"/>
            <a:ext cx="42767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86400" y="152400"/>
            <a:ext cx="1752600" cy="6096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001000" y="990600"/>
            <a:ext cx="1752600" cy="6096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43200" y="990600"/>
            <a:ext cx="1524000" cy="6096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52600" y="2057400"/>
            <a:ext cx="1371600" cy="19812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trong vùng nhiệt đới.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57600" y="2057400"/>
            <a:ext cx="1371600" cy="19812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biển, trong vùng có gió mùa.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924800" y="2057400"/>
            <a:ext cx="1752600" cy="19812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dài từ Bắc vào Nam.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057400" y="4343400"/>
            <a:ext cx="2819400" cy="7620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239000" y="4343400"/>
            <a:ext cx="2971800" cy="7620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thay đổi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vùng.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905000" y="5562600"/>
            <a:ext cx="8382000" cy="12192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cối xanh tốt quanh năm, trồng được nhiều loại cây. Có bão, lũ lụt, hạn hán ảnh hưởng đến đời sống và sản xuất của nhân dân.</a:t>
            </a:r>
          </a:p>
        </p:txBody>
      </p:sp>
      <p:cxnSp>
        <p:nvCxnSpPr>
          <p:cNvPr id="22" name="Straight Arrow Connector 21"/>
          <p:cNvCxnSpPr>
            <a:stCxn id="3" idx="1"/>
          </p:cNvCxnSpPr>
          <p:nvPr/>
        </p:nvCxnSpPr>
        <p:spPr>
          <a:xfrm flipH="1">
            <a:off x="3581400" y="457200"/>
            <a:ext cx="19050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2"/>
            <a:endCxn id="13" idx="0"/>
          </p:cNvCxnSpPr>
          <p:nvPr/>
        </p:nvCxnSpPr>
        <p:spPr>
          <a:xfrm rot="5400000">
            <a:off x="2743200" y="12954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</p:cNvCxnSpPr>
          <p:nvPr/>
        </p:nvCxnSpPr>
        <p:spPr>
          <a:xfrm rot="16200000" flipH="1">
            <a:off x="3810000" y="12954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</p:cNvCxnSpPr>
          <p:nvPr/>
        </p:nvCxnSpPr>
        <p:spPr>
          <a:xfrm>
            <a:off x="8877300" y="1600200"/>
            <a:ext cx="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3" idx="2"/>
          </p:cNvCxnSpPr>
          <p:nvPr/>
        </p:nvCxnSpPr>
        <p:spPr>
          <a:xfrm>
            <a:off x="2438400" y="4038600"/>
            <a:ext cx="8382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6" idx="0"/>
          </p:cNvCxnSpPr>
          <p:nvPr/>
        </p:nvCxnSpPr>
        <p:spPr>
          <a:xfrm flipH="1">
            <a:off x="3467100" y="4038600"/>
            <a:ext cx="8001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6" idx="2"/>
          </p:cNvCxnSpPr>
          <p:nvPr/>
        </p:nvCxnSpPr>
        <p:spPr>
          <a:xfrm>
            <a:off x="3467100" y="5105400"/>
            <a:ext cx="2514600" cy="419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019800" y="5105400"/>
            <a:ext cx="26670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" idx="3"/>
            <a:endCxn id="7" idx="0"/>
          </p:cNvCxnSpPr>
          <p:nvPr/>
        </p:nvCxnSpPr>
        <p:spPr>
          <a:xfrm>
            <a:off x="7239000" y="457200"/>
            <a:ext cx="16383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2"/>
          </p:cNvCxnSpPr>
          <p:nvPr/>
        </p:nvCxnSpPr>
        <p:spPr>
          <a:xfrm>
            <a:off x="8801101" y="4038600"/>
            <a:ext cx="11113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97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191001" y="533400"/>
            <a:ext cx="3694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0" y="1371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giữa các miền có sự khác nhau</a:t>
            </a:r>
            <a:r>
              <a:rPr lang="en-US" altLang="en-US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E0F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0" y="1828800"/>
            <a:ext cx="9144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Khí hậu nước ta có sự khác nhau giữa miền Bắc và miền Nam. Miền Bắc có mùa đông lạnh, mưa phùn ; miền Nam nóng quanh năm với mùa mưa và mùa khô rõ rệt.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24000" y="304800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2800" b="1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khí hậu</a:t>
            </a:r>
            <a:endParaRPr lang="en-US" altLang="en-US" sz="2800" b="1">
              <a:solidFill>
                <a:srgbClr val="0E0F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24000" y="3505201"/>
            <a:ext cx="9144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ảnh hưởng của khí hậu đối với đời sống và sản xuất của nhân dân ta?</a:t>
            </a:r>
            <a:endParaRPr lang="en-US" altLang="en-US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524000" y="4343400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hậu nước ta thuận lợi cho cây cối phát triển, xanh tốt quanh năm.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Nhưng cũng gây ra một số khó khăn, cụ thể là: có năm mưa lớn gây lũ lụt ; có năm ít mưa gây hạn hán; bão có sức tàn phá lớn,…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524000" y="6324601"/>
            <a:ext cx="937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Vậy tất cả mọi ng</a:t>
            </a:r>
            <a:r>
              <a:rPr lang="vi-VN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ời </a:t>
            </a:r>
            <a:r>
              <a:rPr lang="vi-VN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ều cần phải có ý thức bảo vệ môi tr</a:t>
            </a:r>
            <a:r>
              <a:rPr lang="vi-VN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</a:rPr>
              <a:t>ờng.</a:t>
            </a:r>
            <a:endParaRPr lang="en-US" altLang="en-US" sz="26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24000" y="58737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0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2438400" y="1143000"/>
            <a:ext cx="7010400" cy="3962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!</a:t>
            </a:r>
          </a:p>
        </p:txBody>
      </p:sp>
      <p:sp>
        <p:nvSpPr>
          <p:cNvPr id="40963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524000" y="2133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Chỉ vị trí của Việt Nam trên quả Địa cầu và cho biết nước ta nằm ở đới khí hậu nào?</a:t>
            </a:r>
          </a:p>
        </p:txBody>
      </p:sp>
      <p:graphicFrame>
        <p:nvGraphicFramePr>
          <p:cNvPr id="47107" name="Group 3"/>
          <p:cNvGraphicFramePr>
            <a:graphicFrameLocks noGrp="1"/>
          </p:cNvGraphicFramePr>
          <p:nvPr>
            <p:ph sz="quarter" idx="2"/>
          </p:nvPr>
        </p:nvGraphicFramePr>
        <p:xfrm>
          <a:off x="1676400" y="4648201"/>
          <a:ext cx="8839200" cy="2063751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 gió mùa thổi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 gió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 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1524000" y="3886201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524000" y="3276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Ở đới khí hậu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đó, nước ta có khí hậu nóng hay lạnh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1524000" y="16144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ta có khí hậu nhiệt đới gió mùa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524000" y="990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1" name="Text Box 13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E0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</a:p>
        </p:txBody>
      </p:sp>
      <p:sp>
        <p:nvSpPr>
          <p:cNvPr id="5142" name="Text Box 4"/>
          <p:cNvSpPr txBox="1">
            <a:spLocks noChangeArrowheads="1"/>
          </p:cNvSpPr>
          <p:nvPr/>
        </p:nvSpPr>
        <p:spPr bwMode="auto">
          <a:xfrm>
            <a:off x="1524000" y="8572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8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21" grpId="0"/>
      <p:bldP spid="47122" grpId="0"/>
      <p:bldP spid="47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3543300" y="76201"/>
            <a:ext cx="5105400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i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1339" name="Picture 27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2769"/>
          <a:stretch>
            <a:fillRect/>
          </a:stretch>
        </p:blipFill>
        <p:spPr bwMode="auto">
          <a:xfrm>
            <a:off x="152400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40" name="Text Box 28"/>
          <p:cNvSpPr txBox="1">
            <a:spLocks noChangeArrowheads="1"/>
          </p:cNvSpPr>
          <p:nvPr/>
        </p:nvSpPr>
        <p:spPr bwMode="auto">
          <a:xfrm>
            <a:off x="4419600" y="6172201"/>
            <a:ext cx="4662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đới khí hậu.</a:t>
            </a:r>
          </a:p>
        </p:txBody>
      </p:sp>
      <p:sp>
        <p:nvSpPr>
          <p:cNvPr id="141349" name="AutoShape 37"/>
          <p:cNvSpPr>
            <a:spLocks noChangeArrowheads="1"/>
          </p:cNvSpPr>
          <p:nvPr/>
        </p:nvSpPr>
        <p:spPr bwMode="auto">
          <a:xfrm>
            <a:off x="8763000" y="2209800"/>
            <a:ext cx="76200" cy="762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150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3334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24000" y="1676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ta có khí hậu nhiệt đới gió mùa</a:t>
            </a:r>
            <a:endParaRPr lang="vi-VN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0" y="9144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KHÍ HẬU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 Box 13"/>
          <p:cNvSpPr txBox="1">
            <a:spLocks noChangeArrowheads="1"/>
          </p:cNvSpPr>
          <p:nvPr/>
        </p:nvSpPr>
        <p:spPr bwMode="auto">
          <a:xfrm>
            <a:off x="1524000" y="22860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lý: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1524000" y="2535738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524000" y="511193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đó, nước ta có khí hậu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 hay lạnh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1524000" y="3770813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6214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/>
      <p:bldP spid="48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119051" y="206001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119051" y="3526972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19051" y="4558938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19051" y="947058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8382000" y="3429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6934200" y="5410201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Tây Nam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9677400" y="5410201"/>
            <a:ext cx="99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Đông Nam</a:t>
            </a: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9601200" y="3352801"/>
            <a:ext cx="99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ĐôngBắc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6934200" y="3352801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6934200" y="46482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Tây</a:t>
            </a:r>
            <a:endParaRPr lang="en-US" altLang="vi-VN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8382000" y="5791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8686800" y="38862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H="1">
            <a:off x="9144000" y="4876800"/>
            <a:ext cx="4572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696200" y="4876800"/>
            <a:ext cx="533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 flipH="1" flipV="1">
            <a:off x="8686800" y="5334000"/>
            <a:ext cx="0" cy="457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H="1" flipV="1">
            <a:off x="9067800" y="5334000"/>
            <a:ext cx="457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 flipV="1">
            <a:off x="7848600" y="5410200"/>
            <a:ext cx="5334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3" name="Line 19"/>
          <p:cNvSpPr>
            <a:spLocks noChangeShapeType="1"/>
          </p:cNvSpPr>
          <p:nvPr/>
        </p:nvSpPr>
        <p:spPr bwMode="auto">
          <a:xfrm flipH="1">
            <a:off x="9220200" y="4114800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4" name="Line 20"/>
          <p:cNvSpPr>
            <a:spLocks noChangeShapeType="1"/>
          </p:cNvSpPr>
          <p:nvPr/>
        </p:nvSpPr>
        <p:spPr bwMode="auto">
          <a:xfrm>
            <a:off x="7772400" y="3962400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5" name="AutoShape 2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58200" y="4572000"/>
            <a:ext cx="457200" cy="533400"/>
          </a:xfrm>
          <a:prstGeom prst="actionButtonHome">
            <a:avLst/>
          </a:prstGeom>
          <a:gradFill rotWithShape="1">
            <a:gsLst>
              <a:gs pos="0">
                <a:srgbClr val="FF9900"/>
              </a:gs>
              <a:gs pos="50000">
                <a:srgbClr val="99FFCC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210966" name="Rectangle 22"/>
          <p:cNvSpPr>
            <a:spLocks noChangeArrowheads="1"/>
          </p:cNvSpPr>
          <p:nvPr/>
        </p:nvSpPr>
        <p:spPr bwMode="auto">
          <a:xfrm>
            <a:off x="6934200" y="0"/>
            <a:ext cx="358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Chỉ trên hình  hướng gió tháng 1 và hướng gió tháng 7.</a:t>
            </a: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9601200" y="4648201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</a:p>
        </p:txBody>
      </p:sp>
      <p:graphicFrame>
        <p:nvGraphicFramePr>
          <p:cNvPr id="9237" name="Object 79"/>
          <p:cNvGraphicFramePr>
            <a:graphicFrameLocks noChangeAspect="1"/>
          </p:cNvGraphicFramePr>
          <p:nvPr/>
        </p:nvGraphicFramePr>
        <p:xfrm>
          <a:off x="1600200" y="0"/>
          <a:ext cx="5257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9237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0"/>
                        <a:ext cx="52578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8" name="Line 80"/>
          <p:cNvSpPr>
            <a:spLocks noChangeShapeType="1"/>
          </p:cNvSpPr>
          <p:nvPr/>
        </p:nvSpPr>
        <p:spPr bwMode="auto">
          <a:xfrm flipH="1">
            <a:off x="3467100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Line 81"/>
          <p:cNvSpPr>
            <a:spLocks noChangeShapeType="1"/>
          </p:cNvSpPr>
          <p:nvPr/>
        </p:nvSpPr>
        <p:spPr bwMode="auto">
          <a:xfrm flipH="1">
            <a:off x="4546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Line 82"/>
          <p:cNvSpPr>
            <a:spLocks noChangeShapeType="1"/>
          </p:cNvSpPr>
          <p:nvPr/>
        </p:nvSpPr>
        <p:spPr bwMode="auto">
          <a:xfrm flipH="1">
            <a:off x="3505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Line 83"/>
          <p:cNvSpPr>
            <a:spLocks noChangeShapeType="1"/>
          </p:cNvSpPr>
          <p:nvPr/>
        </p:nvSpPr>
        <p:spPr bwMode="auto">
          <a:xfrm flipH="1">
            <a:off x="3048000" y="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Line 84"/>
          <p:cNvSpPr>
            <a:spLocks noChangeShapeType="1"/>
          </p:cNvSpPr>
          <p:nvPr/>
        </p:nvSpPr>
        <p:spPr bwMode="auto">
          <a:xfrm flipH="1">
            <a:off x="4787900" y="4343400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3" name="Line 85"/>
          <p:cNvSpPr>
            <a:spLocks noChangeShapeType="1"/>
          </p:cNvSpPr>
          <p:nvPr/>
        </p:nvSpPr>
        <p:spPr bwMode="auto">
          <a:xfrm flipV="1">
            <a:off x="2209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" name="Line 86"/>
          <p:cNvSpPr>
            <a:spLocks noChangeShapeType="1"/>
          </p:cNvSpPr>
          <p:nvPr/>
        </p:nvSpPr>
        <p:spPr bwMode="auto">
          <a:xfrm flipV="1">
            <a:off x="3276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Line 87"/>
          <p:cNvSpPr>
            <a:spLocks noChangeShapeType="1"/>
          </p:cNvSpPr>
          <p:nvPr/>
        </p:nvSpPr>
        <p:spPr bwMode="auto">
          <a:xfrm flipV="1">
            <a:off x="3581400" y="3657600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6" name="Line 88"/>
          <p:cNvSpPr>
            <a:spLocks noChangeShapeType="1"/>
          </p:cNvSpPr>
          <p:nvPr/>
        </p:nvSpPr>
        <p:spPr bwMode="auto">
          <a:xfrm flipV="1">
            <a:off x="2286000" y="2362200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7" name="Line 89"/>
          <p:cNvSpPr>
            <a:spLocks noChangeShapeType="1"/>
          </p:cNvSpPr>
          <p:nvPr/>
        </p:nvSpPr>
        <p:spPr bwMode="auto">
          <a:xfrm flipV="1">
            <a:off x="152400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8" name="Line 90"/>
          <p:cNvSpPr>
            <a:spLocks noChangeShapeType="1"/>
          </p:cNvSpPr>
          <p:nvPr/>
        </p:nvSpPr>
        <p:spPr bwMode="auto">
          <a:xfrm flipV="1">
            <a:off x="4114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9" name="Line 91"/>
          <p:cNvSpPr>
            <a:spLocks noChangeShapeType="1"/>
          </p:cNvSpPr>
          <p:nvPr/>
        </p:nvSpPr>
        <p:spPr bwMode="auto">
          <a:xfrm flipV="1">
            <a:off x="3581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0" name="Line 92"/>
          <p:cNvSpPr>
            <a:spLocks noChangeShapeType="1"/>
          </p:cNvSpPr>
          <p:nvPr/>
        </p:nvSpPr>
        <p:spPr bwMode="auto">
          <a:xfrm flipV="1">
            <a:off x="2743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1" name="Line 93"/>
          <p:cNvSpPr>
            <a:spLocks noChangeShapeType="1"/>
          </p:cNvSpPr>
          <p:nvPr/>
        </p:nvSpPr>
        <p:spPr bwMode="auto">
          <a:xfrm flipH="1" flipV="1">
            <a:off x="3962400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2" name="Line 94"/>
          <p:cNvSpPr>
            <a:spLocks noChangeShapeType="1"/>
          </p:cNvSpPr>
          <p:nvPr/>
        </p:nvSpPr>
        <p:spPr bwMode="auto">
          <a:xfrm flipH="1" flipV="1">
            <a:off x="3517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0" grpId="0"/>
      <p:bldP spid="210951" grpId="0"/>
      <p:bldP spid="210952" grpId="0"/>
      <p:bldP spid="210953" grpId="0"/>
      <p:bldP spid="210954" grpId="0"/>
      <p:bldP spid="210955" grpId="0"/>
      <p:bldP spid="210956" grpId="0"/>
      <p:bldP spid="210965" grpId="0" animBg="1"/>
      <p:bldP spid="210966" grpId="0"/>
      <p:bldP spid="2109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600200" y="0"/>
          <a:ext cx="50292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0"/>
                        <a:ext cx="5029200" cy="63246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800600" y="24384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95588" name="Line 4"/>
          <p:cNvSpPr>
            <a:spLocks noChangeShapeType="1"/>
          </p:cNvSpPr>
          <p:nvPr/>
        </p:nvSpPr>
        <p:spPr bwMode="auto">
          <a:xfrm flipH="1">
            <a:off x="3467100" y="2133600"/>
            <a:ext cx="571500" cy="1524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4546600" y="3505200"/>
            <a:ext cx="5334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0" name="Line 6"/>
          <p:cNvSpPr>
            <a:spLocks noChangeShapeType="1"/>
          </p:cNvSpPr>
          <p:nvPr/>
        </p:nvSpPr>
        <p:spPr bwMode="auto">
          <a:xfrm flipH="1">
            <a:off x="3505200" y="457200"/>
            <a:ext cx="457200" cy="3810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1" name="Line 7"/>
          <p:cNvSpPr>
            <a:spLocks noChangeShapeType="1"/>
          </p:cNvSpPr>
          <p:nvPr/>
        </p:nvSpPr>
        <p:spPr bwMode="auto">
          <a:xfrm flipH="1">
            <a:off x="3048000" y="76200"/>
            <a:ext cx="304800" cy="4572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2" name="Line 8"/>
          <p:cNvSpPr>
            <a:spLocks noChangeShapeType="1"/>
          </p:cNvSpPr>
          <p:nvPr/>
        </p:nvSpPr>
        <p:spPr bwMode="auto">
          <a:xfrm flipH="1">
            <a:off x="4787900" y="4343400"/>
            <a:ext cx="495300" cy="30480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7239000" y="2438400"/>
            <a:ext cx="2819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gió tháng 1.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2362200" y="6334126"/>
            <a:ext cx="3983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Hình 1: Lược đồ khí hậu</a:t>
            </a:r>
          </a:p>
        </p:txBody>
      </p:sp>
      <p:sp>
        <p:nvSpPr>
          <p:cNvPr id="12299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600200" y="0"/>
          <a:ext cx="5029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hotoImpact" r:id="rId4" imgW="7352381" imgH="9523810" progId="PI3.Image">
                  <p:embed/>
                </p:oleObj>
              </mc:Choice>
              <mc:Fallback>
                <p:oleObj name="PhotoImpact" r:id="rId4" imgW="7352381" imgH="9523810" progId="PI3.Image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0"/>
                        <a:ext cx="5029200" cy="68580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 w="57150" cmpd="sng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800600" y="243840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 flipV="1">
            <a:off x="2209800" y="6400800"/>
            <a:ext cx="533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V="1">
            <a:off x="3276600" y="4991100"/>
            <a:ext cx="533400" cy="190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 flipV="1">
            <a:off x="3581400" y="3657600"/>
            <a:ext cx="3810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8" name="Line 12"/>
          <p:cNvSpPr>
            <a:spLocks noChangeShapeType="1"/>
          </p:cNvSpPr>
          <p:nvPr/>
        </p:nvSpPr>
        <p:spPr bwMode="auto">
          <a:xfrm flipV="1">
            <a:off x="2286000" y="2362200"/>
            <a:ext cx="4699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1524000" y="1143000"/>
            <a:ext cx="3810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 flipV="1">
            <a:off x="4114800" y="586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V="1">
            <a:off x="3581400" y="60198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2743200" y="6629400"/>
            <a:ext cx="381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3962400" y="9906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 flipH="1" flipV="1">
            <a:off x="3517900" y="1295400"/>
            <a:ext cx="1524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5" name="Rectangle 19"/>
          <p:cNvSpPr>
            <a:spLocks noChangeArrowheads="1"/>
          </p:cNvSpPr>
          <p:nvPr/>
        </p:nvSpPr>
        <p:spPr bwMode="auto">
          <a:xfrm>
            <a:off x="7086600" y="2667000"/>
            <a:ext cx="3124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gió tháng 7.</a:t>
            </a:r>
          </a:p>
        </p:txBody>
      </p:sp>
      <p:sp>
        <p:nvSpPr>
          <p:cNvPr id="13327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7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8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1136</Words>
  <Application>Microsoft Office PowerPoint</Application>
  <PresentationFormat>Widescreen</PresentationFormat>
  <Paragraphs>128</Paragraphs>
  <Slides>27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PhotoImpact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- Hãy chỉ trên lược đồ dãy núi Bạch Mã. </vt:lpstr>
      <vt:lpstr>PowerPoint Presentation</vt:lpstr>
      <vt:lpstr>PowerPoint Presentation</vt:lpstr>
      <vt:lpstr>PowerPoint Presentation</vt:lpstr>
      <vt:lpstr>- Dựa vào bảng số liệu, hãy nhận xét về sự chênh lệch nhiệt độ trung bình giữa tháng 1 và tháng 7 của Hà Nội và Thành phố Hồ Chí Minh.</vt:lpstr>
      <vt:lpstr>PowerPoint Presentation</vt:lpstr>
      <vt:lpstr>PowerPoint Presentation</vt:lpstr>
      <vt:lpstr>PowerPoint Presentation</vt:lpstr>
      <vt:lpstr>Ảnh hưởng của khí hậu tới đời sống sản xuất của con người.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 Quoc</dc:creator>
  <cp:lastModifiedBy>Viet Quoc</cp:lastModifiedBy>
  <cp:revision>5</cp:revision>
  <dcterms:created xsi:type="dcterms:W3CDTF">2021-09-20T09:31:55Z</dcterms:created>
  <dcterms:modified xsi:type="dcterms:W3CDTF">2021-09-20T10:10:59Z</dcterms:modified>
</cp:coreProperties>
</file>